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notesMasterIdLst>
    <p:notesMasterId r:id="rId9"/>
  </p:notesMasterIdLst>
  <p:sldIdLst>
    <p:sldId id="265" r:id="rId2"/>
    <p:sldId id="266" r:id="rId3"/>
    <p:sldId id="264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910451-E5CD-444A-B850-8844A33F81BA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3F2A18-0FBA-4489-A728-831B3F232A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C51822-BAE8-48C8-8157-6E2ABDEF4BEA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C57514-2BD5-4F6E-8AA6-29E89638FECC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FB64F7F4-98CF-4C15-9369-1BA50BB490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81F98-5D43-4915-B848-99583CCE3AE4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19374-C4FF-42F5-93F6-55657AB51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483CB-EBC2-4647-8818-4A1532D54919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E7E9-2A5D-49C8-A797-799E186F1F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FA8C8E-A904-4223-80DB-B704FE95D3ED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D2006C74-0025-4F54-B436-F9B0A0F81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1EFD5-FB83-4BBD-9032-BFCAA878C72D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AB513-05B9-4724-A59B-D04821F9E12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D3727-E132-40FE-B9DD-CCD6C41E2F47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6134A-E29E-400C-901B-42DC4B97D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3BDDC-51C4-456C-8CD1-FF30FD923435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07BE1600-3773-4150-9FB4-920218590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4F0AE-F3FC-41A0-915F-50AB90A02C15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17517-0E32-453F-B857-5304E3482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05DF7-1DA4-4C12-BA69-147E49AA77E5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7683-685F-4660-BAD3-A40454C56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7C06F-8350-497F-AB76-9E4823743FBC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4CD2E-28CA-4B54-B709-2CB7EB7E5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4C8777-815C-42AC-ABD1-99FC08BE3C9B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33CDD-2CD0-4895-9136-87553B1A3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38E27"/>
                </a:solidFill>
                <a:latin typeface="Franklin Gothic Book" pitchFamily="-109" charset="0"/>
              </a:defRPr>
            </a:lvl1pPr>
          </a:lstStyle>
          <a:p>
            <a:fld id="{0079C5FB-C235-4712-824C-8A6B5F3E785F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itchFamily="-109" charset="0"/>
              </a:defRPr>
            </a:lvl1pPr>
          </a:lstStyle>
          <a:p>
            <a:fld id="{A04B4DEB-A105-437F-ABAB-3F6B4E031F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2" r:id="rId1"/>
    <p:sldLayoutId id="2147485513" r:id="rId2"/>
    <p:sldLayoutId id="2147485514" r:id="rId3"/>
    <p:sldLayoutId id="2147485509" r:id="rId4"/>
    <p:sldLayoutId id="2147485515" r:id="rId5"/>
    <p:sldLayoutId id="2147485510" r:id="rId6"/>
    <p:sldLayoutId id="2147485516" r:id="rId7"/>
    <p:sldLayoutId id="2147485517" r:id="rId8"/>
    <p:sldLayoutId id="2147485518" r:id="rId9"/>
    <p:sldLayoutId id="2147485511" r:id="rId10"/>
    <p:sldLayoutId id="21474855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"/>
        <a:defRPr sz="3200" kern="1200">
          <a:solidFill>
            <a:schemeClr val="tx2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"/>
        <a:defRPr sz="2800" kern="1200">
          <a:solidFill>
            <a:schemeClr val="tx2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"/>
        <a:defRPr sz="2400" kern="1200">
          <a:solidFill>
            <a:schemeClr val="tx2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"/>
        <a:defRPr sz="2000" kern="1200">
          <a:solidFill>
            <a:schemeClr val="tx2"/>
          </a:solidFill>
          <a:latin typeface="+mn-lt"/>
          <a:ea typeface="ヒラギノ角ゴ Pro W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charset="2"/>
        <a:buChar char=""/>
        <a:defRPr kern="1200">
          <a:solidFill>
            <a:schemeClr val="tx2"/>
          </a:solidFill>
          <a:latin typeface="+mn-lt"/>
          <a:ea typeface="ヒラギノ角ゴ Pro W3" charset="-128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utUTVpdWD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and Contrast the Two Pictures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533400"/>
            <a:ext cx="4292241" cy="773112"/>
          </a:xfrm>
        </p:spPr>
        <p:txBody>
          <a:bodyPr/>
          <a:lstStyle/>
          <a:p>
            <a:r>
              <a:rPr lang="en-US" dirty="0" smtClean="0"/>
              <a:t>Look for differences and similarities </a:t>
            </a:r>
            <a:endParaRPr lang="en-US" dirty="0"/>
          </a:p>
        </p:txBody>
      </p:sp>
      <p:pic>
        <p:nvPicPr>
          <p:cNvPr id="9" name="Content Placeholder 8" descr="329993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81444" y="1447800"/>
            <a:ext cx="4290556" cy="3100991"/>
          </a:xfrm>
        </p:spPr>
      </p:pic>
      <p:pic>
        <p:nvPicPr>
          <p:cNvPr id="10" name="Content Placeholder 9" descr="industrial_revolution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21312" y="1447800"/>
            <a:ext cx="3208338" cy="310099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following video, jot down some main ideas or pictures that you notice. </a:t>
            </a:r>
          </a:p>
          <a:p>
            <a:r>
              <a:rPr lang="en-US" dirty="0" err="1" smtClean="0">
                <a:hlinkClick r:id="rId2"/>
              </a:rPr>
              <a:t>Flocabulary</a:t>
            </a:r>
            <a:r>
              <a:rPr lang="en-US" dirty="0" smtClean="0">
                <a:hlinkClick r:id="rId2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Vocabualry</a:t>
            </a:r>
            <a:r>
              <a:rPr lang="en-US" dirty="0" smtClean="0"/>
              <a:t> Preview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as many sentences as possible that show relationships between two of the vocabulary words. </a:t>
            </a:r>
          </a:p>
          <a:p>
            <a:r>
              <a:rPr lang="en-US" dirty="0" smtClean="0"/>
              <a:t>Example: Assembly lines are used in many industries.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110"/>
            <a:ext cx="91440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000" dirty="0" smtClean="0">
                <a:latin typeface="Calibri"/>
                <a:ea typeface="+mj-ea"/>
                <a:cs typeface="Calibri"/>
              </a:rPr>
              <a:t>Main Idea + Vocabulary</a:t>
            </a:r>
            <a:endParaRPr lang="en-US" sz="5000" dirty="0">
              <a:latin typeface="Calibri"/>
              <a:ea typeface="+mj-ea"/>
              <a:cs typeface="Calibri"/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0" y="1498600"/>
            <a:ext cx="9144000" cy="4525963"/>
          </a:xfrm>
        </p:spPr>
        <p:txBody>
          <a:bodyPr/>
          <a:lstStyle/>
          <a:p>
            <a:pPr>
              <a:buFont typeface="Wingdings 2" charset="2"/>
              <a:buNone/>
            </a:pPr>
            <a:r>
              <a:rPr lang="en-US" sz="3000" smtClean="0">
                <a:solidFill>
                  <a:srgbClr val="FF0000"/>
                </a:solidFill>
                <a:ea typeface="ＭＳ Ｐゴシック" pitchFamily="-109" charset="-128"/>
              </a:rPr>
              <a:t>MAIN IDEA: Beginning in the 18</a:t>
            </a:r>
            <a:r>
              <a:rPr lang="en-US" sz="3000" baseline="30000" smtClean="0">
                <a:solidFill>
                  <a:srgbClr val="FF0000"/>
                </a:solidFill>
                <a:ea typeface="ＭＳ Ｐゴシック" pitchFamily="-109" charset="-128"/>
              </a:rPr>
              <a:t>th</a:t>
            </a:r>
            <a:r>
              <a:rPr lang="en-US" sz="3000" smtClean="0">
                <a:solidFill>
                  <a:srgbClr val="FF0000"/>
                </a:solidFill>
                <a:ea typeface="ＭＳ Ｐゴシック" pitchFamily="-109" charset="-128"/>
              </a:rPr>
              <a:t> century and continuing through the 19</a:t>
            </a:r>
            <a:r>
              <a:rPr lang="en-US" sz="3000" baseline="30000" smtClean="0">
                <a:solidFill>
                  <a:srgbClr val="FF0000"/>
                </a:solidFill>
                <a:ea typeface="ＭＳ Ｐゴシック" pitchFamily="-109" charset="-128"/>
              </a:rPr>
              <a:t>th</a:t>
            </a:r>
            <a:r>
              <a:rPr lang="en-US" sz="3000" smtClean="0">
                <a:solidFill>
                  <a:srgbClr val="FF0000"/>
                </a:solidFill>
                <a:ea typeface="ＭＳ Ｐゴシック" pitchFamily="-109" charset="-128"/>
              </a:rPr>
              <a:t> century, machines began to replace workers in factories, which greatly increased the speed and amount of goods that were able to be produced.</a:t>
            </a:r>
          </a:p>
          <a:p>
            <a:pPr>
              <a:buFont typeface="Wingdings 2" charset="2"/>
              <a:buNone/>
            </a:pPr>
            <a:r>
              <a:rPr lang="en-US" sz="3000" smtClean="0">
                <a:solidFill>
                  <a:srgbClr val="0000FF"/>
                </a:solidFill>
                <a:ea typeface="ＭＳ Ｐゴシック" pitchFamily="-109" charset="-128"/>
              </a:rPr>
              <a:t>VOCABULARY: Cottage Industry; Industry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825"/>
            <a:ext cx="91440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>
                <a:latin typeface="Calibri"/>
                <a:ea typeface="+mj-ea"/>
                <a:cs typeface="Calibri"/>
              </a:rPr>
              <a:t>Life before</a:t>
            </a:r>
            <a:endParaRPr lang="en-US" sz="5500" dirty="0">
              <a:latin typeface="Calibri"/>
              <a:ea typeface="+mj-ea"/>
              <a:cs typeface="Calibri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0" y="1089025"/>
            <a:ext cx="4784725" cy="4525963"/>
          </a:xfrm>
        </p:spPr>
        <p:txBody>
          <a:bodyPr/>
          <a:lstStyle/>
          <a:p>
            <a:r>
              <a:rPr lang="en-US" sz="2800" smtClean="0">
                <a:ea typeface="ＭＳ Ｐゴシック" pitchFamily="-109" charset="-128"/>
              </a:rPr>
              <a:t>Before the Industrial Revolution, people made things by hand, often in their own homes, in a system called a “</a:t>
            </a:r>
            <a:r>
              <a:rPr lang="en-US" sz="2800" i="1" smtClean="0">
                <a:solidFill>
                  <a:srgbClr val="FF0000"/>
                </a:solidFill>
                <a:ea typeface="ＭＳ Ｐゴシック" pitchFamily="-109" charset="-128"/>
              </a:rPr>
              <a:t>cottage industry</a:t>
            </a:r>
            <a:r>
              <a:rPr lang="en-US" sz="2800" smtClean="0">
                <a:ea typeface="ＭＳ Ｐゴシック" pitchFamily="-109" charset="-128"/>
              </a:rPr>
              <a:t>” because people worked in their own homes – cottages.</a:t>
            </a:r>
          </a:p>
          <a:p>
            <a:r>
              <a:rPr lang="en-US" sz="2800" smtClean="0">
                <a:ea typeface="ＭＳ Ｐゴシック" pitchFamily="-109" charset="-128"/>
              </a:rPr>
              <a:t>An “</a:t>
            </a:r>
            <a:r>
              <a:rPr lang="en-US" sz="2800" i="1" smtClean="0">
                <a:solidFill>
                  <a:srgbClr val="FF0000"/>
                </a:solidFill>
                <a:ea typeface="ＭＳ Ｐゴシック" pitchFamily="-109" charset="-128"/>
              </a:rPr>
              <a:t>industry</a:t>
            </a:r>
            <a:r>
              <a:rPr lang="en-US" sz="2800" smtClean="0">
                <a:ea typeface="ＭＳ Ｐゴシック" pitchFamily="-109" charset="-128"/>
              </a:rPr>
              <a:t>” is a particular type of economic activity (for example, the soda industry, the shoe industry, or the clothing industry). </a:t>
            </a:r>
          </a:p>
          <a:p>
            <a:pPr>
              <a:spcBef>
                <a:spcPct val="0"/>
              </a:spcBef>
            </a:pPr>
            <a:endParaRPr lang="en-US" sz="3000" smtClean="0">
              <a:solidFill>
                <a:srgbClr val="4E3B30"/>
              </a:solidFill>
              <a:ea typeface="ＭＳ Ｐゴシック" pitchFamily="-109" charset="-128"/>
            </a:endParaRP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4725" y="2055813"/>
            <a:ext cx="4359275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825"/>
            <a:ext cx="91440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>
                <a:latin typeface="Calibri"/>
                <a:ea typeface="+mj-ea"/>
                <a:cs typeface="Calibri"/>
              </a:rPr>
              <a:t>Causes</a:t>
            </a:r>
            <a:endParaRPr lang="en-US" sz="5500" dirty="0">
              <a:latin typeface="Calibri"/>
              <a:ea typeface="+mj-ea"/>
              <a:cs typeface="Calibri"/>
            </a:endParaRP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0" y="1155700"/>
            <a:ext cx="9144000" cy="4525963"/>
          </a:xfrm>
        </p:spPr>
        <p:txBody>
          <a:bodyPr/>
          <a:lstStyle/>
          <a:p>
            <a:r>
              <a:rPr lang="en-US" sz="2800" smtClean="0">
                <a:ea typeface="ＭＳ Ｐゴシック" pitchFamily="-109" charset="-128"/>
              </a:rPr>
              <a:t>The Industrial Revolution began in England and spread from there.</a:t>
            </a:r>
          </a:p>
          <a:p>
            <a:endParaRPr lang="en-US" sz="1200" smtClean="0">
              <a:ea typeface="ＭＳ Ｐゴシック" pitchFamily="-109" charset="-128"/>
            </a:endParaRPr>
          </a:p>
          <a:p>
            <a:r>
              <a:rPr lang="en-US" sz="2800" smtClean="0">
                <a:ea typeface="ＭＳ Ｐゴシック" pitchFamily="-109" charset="-128"/>
              </a:rPr>
              <a:t>England’s geographic placement is important because it was safe from many of the damaging wars that destroyed parts of Europe in the 19</a:t>
            </a:r>
            <a:r>
              <a:rPr lang="en-US" sz="2800" baseline="30000" smtClean="0">
                <a:ea typeface="ＭＳ Ｐゴシック" pitchFamily="-109" charset="-128"/>
              </a:rPr>
              <a:t>th</a:t>
            </a:r>
            <a:r>
              <a:rPr lang="en-US" sz="2800" smtClean="0">
                <a:ea typeface="ＭＳ Ｐゴシック" pitchFamily="-109" charset="-128"/>
              </a:rPr>
              <a:t> century. </a:t>
            </a:r>
          </a:p>
          <a:p>
            <a:endParaRPr lang="en-US" sz="1200" smtClean="0">
              <a:ea typeface="ＭＳ Ｐゴシック" pitchFamily="-109" charset="-128"/>
            </a:endParaRPr>
          </a:p>
          <a:p>
            <a:r>
              <a:rPr lang="en-US" sz="2800" smtClean="0">
                <a:ea typeface="ＭＳ Ｐゴシック" pitchFamily="-109" charset="-128"/>
              </a:rPr>
              <a:t>Today, we are going to explore the causes of the Industrial Revolution in England and throughout Europe in general.</a:t>
            </a:r>
          </a:p>
          <a:p>
            <a:endParaRPr lang="en-US" sz="1200" smtClean="0">
              <a:ea typeface="ＭＳ Ｐゴシック" pitchFamily="-109" charset="-128"/>
            </a:endParaRPr>
          </a:p>
          <a:p>
            <a:r>
              <a:rPr lang="en-US" sz="2800" smtClean="0">
                <a:ea typeface="ＭＳ Ｐゴシック" pitchFamily="-109" charset="-128"/>
              </a:rPr>
              <a:t>You will have 15 minutes to read about each of the six different categories of causes and take down the information onto your guided notes.</a:t>
            </a:r>
          </a:p>
          <a:p>
            <a:pPr>
              <a:spcBef>
                <a:spcPct val="0"/>
              </a:spcBef>
            </a:pPr>
            <a:endParaRPr lang="en-US" sz="3000" smtClean="0">
              <a:solidFill>
                <a:srgbClr val="4E3B30"/>
              </a:solidFill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825"/>
            <a:ext cx="91440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>
                <a:latin typeface="Calibri"/>
                <a:ea typeface="+mj-ea"/>
                <a:cs typeface="Calibri"/>
              </a:rPr>
              <a:t>Causes</a:t>
            </a:r>
            <a:endParaRPr lang="en-US" sz="5500" dirty="0">
              <a:latin typeface="Calibri"/>
              <a:ea typeface="+mj-ea"/>
              <a:cs typeface="Calibri"/>
            </a:endParaRP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r>
              <a:rPr lang="en-US" sz="2800" smtClean="0">
                <a:ea typeface="ＭＳ Ｐゴシック" pitchFamily="-109" charset="-128"/>
              </a:rPr>
              <a:t>New inventions</a:t>
            </a:r>
          </a:p>
          <a:p>
            <a:r>
              <a:rPr lang="en-US" sz="2800" smtClean="0">
                <a:ea typeface="ＭＳ Ｐゴシック" pitchFamily="-109" charset="-128"/>
              </a:rPr>
              <a:t>Natural Resources</a:t>
            </a:r>
          </a:p>
          <a:p>
            <a:r>
              <a:rPr lang="en-US" sz="2800" smtClean="0">
                <a:ea typeface="ＭＳ Ｐゴシック" pitchFamily="-109" charset="-128"/>
              </a:rPr>
              <a:t>Geographic Modifications</a:t>
            </a:r>
          </a:p>
          <a:p>
            <a:r>
              <a:rPr lang="en-US" sz="2800" smtClean="0">
                <a:ea typeface="ＭＳ Ｐゴシック" pitchFamily="-109" charset="-128"/>
              </a:rPr>
              <a:t>Lots of Wealth</a:t>
            </a:r>
          </a:p>
          <a:p>
            <a:r>
              <a:rPr lang="en-US" sz="2800" smtClean="0">
                <a:ea typeface="ＭＳ Ｐゴシック" pitchFamily="-109" charset="-128"/>
              </a:rPr>
              <a:t>Constitutional monarchy</a:t>
            </a:r>
          </a:p>
          <a:p>
            <a:r>
              <a:rPr lang="en-US" sz="2800" smtClean="0">
                <a:ea typeface="ＭＳ Ｐゴシック" pitchFamily="-109" charset="-128"/>
              </a:rPr>
              <a:t>Market Economy</a:t>
            </a:r>
          </a:p>
          <a:p>
            <a:endParaRPr lang="en-US" sz="2800" smtClean="0">
              <a:solidFill>
                <a:srgbClr val="4E3B30"/>
              </a:solidFill>
              <a:ea typeface="ＭＳ Ｐゴシック" pitchFamily="-109" charset="-128"/>
            </a:endParaRPr>
          </a:p>
          <a:p>
            <a:endParaRPr lang="en-US" sz="3000" smtClean="0">
              <a:solidFill>
                <a:srgbClr val="4E3B30"/>
              </a:solidFill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5522</TotalTime>
  <Words>271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Slide 1</vt:lpstr>
      <vt:lpstr>Preview  </vt:lpstr>
      <vt:lpstr>Vocabualry Preview </vt:lpstr>
      <vt:lpstr>Main Idea + Vocabulary</vt:lpstr>
      <vt:lpstr>Life before</vt:lpstr>
      <vt:lpstr>Causes</vt:lpstr>
      <vt:lpstr>Causes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 Lichtenstein</dc:creator>
  <cp:lastModifiedBy>stephaniew.lee</cp:lastModifiedBy>
  <cp:revision>441</cp:revision>
  <dcterms:created xsi:type="dcterms:W3CDTF">2012-10-08T21:09:43Z</dcterms:created>
  <dcterms:modified xsi:type="dcterms:W3CDTF">2015-01-22T19:17:38Z</dcterms:modified>
</cp:coreProperties>
</file>