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302" r:id="rId4"/>
    <p:sldId id="303" r:id="rId5"/>
    <p:sldId id="304" r:id="rId6"/>
    <p:sldId id="307" r:id="rId7"/>
    <p:sldId id="308" r:id="rId8"/>
    <p:sldId id="306" r:id="rId9"/>
    <p:sldId id="294" r:id="rId10"/>
    <p:sldId id="257" r:id="rId11"/>
    <p:sldId id="292" r:id="rId12"/>
    <p:sldId id="259" r:id="rId13"/>
    <p:sldId id="295" r:id="rId14"/>
    <p:sldId id="309" r:id="rId15"/>
    <p:sldId id="260" r:id="rId16"/>
    <p:sldId id="285" r:id="rId17"/>
    <p:sldId id="258" r:id="rId18"/>
    <p:sldId id="296" r:id="rId19"/>
    <p:sldId id="271" r:id="rId20"/>
    <p:sldId id="291" r:id="rId21"/>
    <p:sldId id="272" r:id="rId22"/>
    <p:sldId id="273" r:id="rId23"/>
    <p:sldId id="275" r:id="rId24"/>
    <p:sldId id="297" r:id="rId25"/>
    <p:sldId id="286" r:id="rId26"/>
    <p:sldId id="298" r:id="rId27"/>
    <p:sldId id="299" r:id="rId28"/>
    <p:sldId id="300" r:id="rId29"/>
    <p:sldId id="288" r:id="rId30"/>
    <p:sldId id="30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2" autoAdjust="0"/>
    <p:restoredTop sz="94660"/>
  </p:normalViewPr>
  <p:slideViewPr>
    <p:cSldViewPr>
      <p:cViewPr varScale="1">
        <p:scale>
          <a:sx n="97" d="100"/>
          <a:sy n="97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10DDA-2E61-48C3-A78D-98BE5024FB77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8D48D-D5A6-4F56-9DBD-086844867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4751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81465-4B75-4691-8866-7499FBC01308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53988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81465-4B75-4691-8866-7499FBC01308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5300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81465-4B75-4691-8866-7499FBC01308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9004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81465-4B75-4691-8866-7499FBC01308}" type="slidenum">
              <a:rPr lang="en-US"/>
              <a:pPr/>
              <a:t>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572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81465-4B75-4691-8866-7499FBC01308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9942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81465-4B75-4691-8866-7499FBC01308}" type="slidenum">
              <a:rPr lang="en-US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0024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46F0B7-6004-4F9B-8687-3C76AC1049D6}" type="slidenum">
              <a:rPr lang="en-US"/>
              <a:pPr/>
              <a:t>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5337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C8860D-20A2-4153-A39C-087AF7129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867998637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13CA-60C8-4D39-8342-F5A685175BC4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5B02-7B9F-40C2-92FE-F462D3DE3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52" y="0"/>
            <a:ext cx="8589696" cy="831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67051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World At War</a:t>
            </a:r>
            <a:br>
              <a:rPr lang="en-US" sz="8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JhengHei" pitchFamily="34" charset="-120"/>
                <a:ea typeface="Microsoft JhengHei" pitchFamily="34" charset="-120"/>
              </a:rPr>
            </a:br>
            <a:r>
              <a:rPr lang="en-US" sz="8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tura MT Script Capitals" panose="03020802060602070202" pitchFamily="66" charset="0"/>
                <a:ea typeface="Microsoft JhengHei" pitchFamily="34" charset="-120"/>
              </a:rPr>
              <a:t>Rise of Dictators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6600" u="sng" dirty="0"/>
              <a:t/>
            </a:r>
            <a:br>
              <a:rPr lang="en-US" sz="6600" u="sng" dirty="0"/>
            </a:br>
            <a:r>
              <a:rPr lang="en-US" sz="6600" u="sng" dirty="0"/>
              <a:t>Mussolini in Italy</a:t>
            </a:r>
            <a:r>
              <a:rPr lang="en-US" sz="6600" dirty="0"/>
              <a:t/>
            </a:r>
            <a:br>
              <a:rPr lang="en-US" sz="6600" dirty="0"/>
            </a:br>
            <a:endParaRPr lang="en-US" sz="6600" u="sng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19200"/>
            <a:ext cx="44196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1919: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Benito Mussolini </a:t>
            </a:r>
            <a:r>
              <a:rPr lang="en-US" dirty="0"/>
              <a:t>started the Fascist Party in Italy.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Mussolini </a:t>
            </a:r>
            <a:r>
              <a:rPr lang="en-US" dirty="0"/>
              <a:t>pledged to take Italy back to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days </a:t>
            </a:r>
            <a:r>
              <a:rPr lang="en-US" dirty="0"/>
              <a:t>of the Roman Empire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762000"/>
            <a:ext cx="4781815" cy="579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172" r="8931" b="5172"/>
          <a:stretch/>
        </p:blipFill>
        <p:spPr bwMode="auto">
          <a:xfrm>
            <a:off x="5562600" y="1490132"/>
            <a:ext cx="3581400" cy="43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oudy Stout" panose="0202090407030B020401" pitchFamily="18" charset="0"/>
              </a:rPr>
              <a:t>ADOLF HITLER</a:t>
            </a:r>
            <a:endParaRPr lang="en-US" dirty="0">
              <a:latin typeface="Goudy Stout" panose="0202090407030B020401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990600"/>
            <a:ext cx="8153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Born poor in Austria </a:t>
            </a:r>
          </a:p>
          <a:p>
            <a:r>
              <a:rPr lang="en-US" dirty="0" smtClean="0"/>
              <a:t>Very good in school, religious </a:t>
            </a:r>
          </a:p>
          <a:p>
            <a:pPr marL="400050" lvl="1" indent="0">
              <a:buNone/>
            </a:pPr>
            <a:r>
              <a:rPr lang="en-US" dirty="0" smtClean="0"/>
              <a:t>and considered becoming a monk</a:t>
            </a:r>
          </a:p>
          <a:p>
            <a:r>
              <a:rPr lang="en-US" dirty="0" smtClean="0"/>
              <a:t>Dropped out of high school</a:t>
            </a:r>
          </a:p>
          <a:p>
            <a:r>
              <a:rPr lang="en-US" dirty="0" smtClean="0"/>
              <a:t>WWI - happy…but refused </a:t>
            </a:r>
          </a:p>
          <a:p>
            <a:pPr marL="400050" lvl="1" indent="0">
              <a:buNone/>
            </a:pPr>
            <a:r>
              <a:rPr lang="en-US" sz="3200" dirty="0" smtClean="0"/>
              <a:t>to fight for Austria </a:t>
            </a:r>
          </a:p>
          <a:p>
            <a:pPr lvl="1"/>
            <a:r>
              <a:rPr lang="en-US" sz="3200" dirty="0" smtClean="0"/>
              <a:t>Moved to Germany and </a:t>
            </a:r>
          </a:p>
          <a:p>
            <a:pPr marL="457200" lvl="1" indent="0">
              <a:buNone/>
            </a:pPr>
            <a:r>
              <a:rPr lang="en-US" sz="3200" dirty="0" smtClean="0"/>
              <a:t>volunteered to fight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u="sng" dirty="0" smtClean="0"/>
              <a:t/>
            </a:r>
            <a:br>
              <a:rPr lang="en-US" sz="7200" b="1" u="sng" dirty="0" smtClean="0"/>
            </a:br>
            <a:r>
              <a:rPr lang="en-US" sz="7200" b="1" u="sng" dirty="0" smtClean="0"/>
              <a:t>Hitler </a:t>
            </a:r>
            <a:r>
              <a:rPr lang="en-US" sz="7200" b="1" u="sng" dirty="0"/>
              <a:t>in Germany</a:t>
            </a:r>
            <a:br>
              <a:rPr lang="en-US" sz="7200" b="1" u="sng" dirty="0"/>
            </a:br>
            <a:endParaRPr lang="en-US" sz="72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295400"/>
            <a:ext cx="60960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Adolf Hitler admired </a:t>
            </a:r>
            <a:r>
              <a:rPr lang="en-US" dirty="0" smtClean="0"/>
              <a:t>Mussolini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Hitler began to associate with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Socialists German Workers Party</a:t>
            </a:r>
            <a:r>
              <a:rPr lang="en-US" dirty="0"/>
              <a:t>.  Better known as the </a:t>
            </a:r>
            <a:r>
              <a:rPr lang="en-US" u="sng" dirty="0"/>
              <a:t>Nazi Party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Nazi </a:t>
            </a:r>
            <a:r>
              <a:rPr lang="en-US" dirty="0"/>
              <a:t>Party </a:t>
            </a:r>
            <a:r>
              <a:rPr lang="en-US" dirty="0" smtClean="0"/>
              <a:t>symbol - a </a:t>
            </a:r>
            <a:r>
              <a:rPr lang="en-US" dirty="0"/>
              <a:t>swastika.</a:t>
            </a:r>
          </a:p>
          <a:p>
            <a:pPr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rrested </a:t>
            </a:r>
            <a:r>
              <a:rPr lang="en-US" dirty="0"/>
              <a:t>in 1923 for trying to start a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 </a:t>
            </a:r>
            <a:r>
              <a:rPr lang="en-US" dirty="0" smtClean="0"/>
              <a:t>called the Beer Hall Putsch.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r="6032" b="3524"/>
          <a:stretch/>
        </p:blipFill>
        <p:spPr bwMode="auto">
          <a:xfrm>
            <a:off x="5782332" y="2033587"/>
            <a:ext cx="33564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5562600" y="4191000"/>
            <a:ext cx="12954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u="sng" dirty="0" smtClean="0"/>
              <a:t/>
            </a:r>
            <a:br>
              <a:rPr lang="en-US" sz="7200" b="1" u="sng" dirty="0" smtClean="0"/>
            </a:br>
            <a:r>
              <a:rPr lang="en-US" sz="7200" b="1" u="sng" dirty="0" smtClean="0"/>
              <a:t>Hitler </a:t>
            </a:r>
            <a:r>
              <a:rPr lang="en-US" sz="7200" b="1" u="sng" dirty="0"/>
              <a:t>in Germany</a:t>
            </a:r>
            <a:br>
              <a:rPr lang="en-US" sz="7200" b="1" u="sng" dirty="0"/>
            </a:br>
            <a:endParaRPr lang="en-US" sz="72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47244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While </a:t>
            </a:r>
            <a:r>
              <a:rPr lang="en-US" b="1" dirty="0"/>
              <a:t>in jail, </a:t>
            </a:r>
            <a:r>
              <a:rPr lang="en-US" b="1" dirty="0" smtClean="0"/>
              <a:t>wrote </a:t>
            </a:r>
            <a:r>
              <a:rPr lang="en-US" b="1" dirty="0"/>
              <a:t>his autobiography titled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Kampf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Struggle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b="1" dirty="0"/>
              <a:t>After prison, he became Chancellor </a:t>
            </a:r>
            <a:r>
              <a:rPr lang="en-US" b="1" dirty="0" smtClean="0"/>
              <a:t>of Germany in </a:t>
            </a:r>
            <a:r>
              <a:rPr lang="en-US" b="1" dirty="0"/>
              <a:t>1933 and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</a:t>
            </a:r>
            <a:r>
              <a:rPr lang="en-US" b="1" dirty="0"/>
              <a:t>in 1934.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6435"/>
          <a:stretch/>
        </p:blipFill>
        <p:spPr bwMode="auto">
          <a:xfrm>
            <a:off x="4953000" y="1238250"/>
            <a:ext cx="409440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classroom.synonym.com/DM-Resize/photos.demandstudios.com/getty/article/18/159/92846668.jpg?w=600&amp;h=600&amp;keep_ratio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58908"/>
            <a:ext cx="1878484" cy="24990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3347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u="sng" dirty="0" smtClean="0"/>
              <a:t/>
            </a:r>
            <a:br>
              <a:rPr lang="en-US" sz="7200" b="1" u="sng" dirty="0" smtClean="0"/>
            </a:br>
            <a:r>
              <a:rPr lang="en-US" sz="7200" b="1" u="sng" dirty="0" smtClean="0"/>
              <a:t>Hitler </a:t>
            </a:r>
            <a:r>
              <a:rPr lang="en-US" sz="7200" b="1" u="sng" dirty="0"/>
              <a:t>in Germany</a:t>
            </a:r>
            <a:br>
              <a:rPr lang="en-US" sz="7200" b="1" u="sng" dirty="0"/>
            </a:br>
            <a:endParaRPr lang="en-US" sz="72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133600"/>
            <a:ext cx="4724400" cy="5562600"/>
          </a:xfrm>
        </p:spPr>
        <p:txBody>
          <a:bodyPr>
            <a:normAutofit/>
          </a:bodyPr>
          <a:lstStyle/>
          <a:p>
            <a:r>
              <a:rPr lang="en-US" dirty="0"/>
              <a:t>Hitler was the leader of Germany from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1933 to 1945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Leader </a:t>
            </a:r>
            <a:r>
              <a:rPr lang="en-US" dirty="0"/>
              <a:t>of the Nazi party </a:t>
            </a:r>
            <a:r>
              <a:rPr lang="en-US" dirty="0" smtClean="0"/>
              <a:t>- </a:t>
            </a:r>
            <a:r>
              <a:rPr lang="en-US" dirty="0"/>
              <a:t>a powerful </a:t>
            </a:r>
            <a:r>
              <a:rPr lang="en-US" dirty="0" smtClean="0"/>
              <a:t>dictator</a:t>
            </a:r>
          </a:p>
        </p:txBody>
      </p:sp>
      <p:pic>
        <p:nvPicPr>
          <p:cNvPr id="13314" name="Picture 2" descr="http://classroom.synonym.com/DM-Resize/photos.demandstudios.com/getty/article/18/159/92846668.jpg?w=600&amp;h=600&amp;keep_ratio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92233" cy="45129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179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417638"/>
          </a:xfrm>
        </p:spPr>
        <p:txBody>
          <a:bodyPr>
            <a:normAutofit/>
          </a:bodyPr>
          <a:lstStyle/>
          <a:p>
            <a:r>
              <a:rPr lang="en-US" b="1" u="sng" dirty="0"/>
              <a:t>The “Master” Race</a:t>
            </a:r>
            <a:br>
              <a:rPr lang="en-US" b="1" u="sng" dirty="0"/>
            </a:br>
            <a:endParaRPr lang="en-US" sz="18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2000"/>
            <a:ext cx="5067300" cy="5791200"/>
          </a:xfrm>
        </p:spPr>
        <p:txBody>
          <a:bodyPr>
            <a:normAutofit/>
          </a:bodyPr>
          <a:lstStyle/>
          <a:p>
            <a:r>
              <a:rPr lang="en-US" u="sng" dirty="0"/>
              <a:t>In </a:t>
            </a:r>
            <a:r>
              <a:rPr lang="en-US" i="1" u="sng" dirty="0"/>
              <a:t>Mein </a:t>
            </a:r>
            <a:r>
              <a:rPr lang="en-US" i="1" u="sng" dirty="0" err="1"/>
              <a:t>Kampf</a:t>
            </a:r>
            <a:r>
              <a:rPr lang="en-US" i="1" dirty="0"/>
              <a:t>, </a:t>
            </a:r>
            <a:r>
              <a:rPr lang="en-US" dirty="0"/>
              <a:t>Hitler describes what he considers to be the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</a:t>
            </a:r>
            <a:r>
              <a:rPr lang="en-US" i="1" dirty="0" smtClean="0"/>
              <a:t>, </a:t>
            </a:r>
            <a:r>
              <a:rPr lang="en-US" dirty="0" smtClean="0"/>
              <a:t>was </a:t>
            </a:r>
            <a:r>
              <a:rPr lang="en-US" dirty="0"/>
              <a:t>called </a:t>
            </a:r>
            <a:r>
              <a:rPr lang="en-US" i="1" u="sng" dirty="0"/>
              <a:t>Aryans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Blonde </a:t>
            </a:r>
            <a:r>
              <a:rPr lang="en-US" dirty="0"/>
              <a:t>hair and blue eyes were considered superior over everyone else</a:t>
            </a:r>
            <a:r>
              <a:rPr lang="en-US" u="sng" dirty="0"/>
              <a:t>.</a:t>
            </a:r>
          </a:p>
          <a:p>
            <a:r>
              <a:rPr lang="en-US" dirty="0" smtClean="0"/>
              <a:t>Believed Aryans </a:t>
            </a:r>
            <a:r>
              <a:rPr lang="en-US" dirty="0"/>
              <a:t>needed more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space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of his many  reasons for invading Europe.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870284"/>
            <a:ext cx="38862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8557"/>
            <a:ext cx="4102099" cy="594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011"/>
            <a:ext cx="5181600" cy="69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6000" b="1" u="sng" dirty="0" smtClean="0"/>
              <a:t/>
            </a:r>
            <a:br>
              <a:rPr lang="en-US" sz="6000" b="1" u="sng" dirty="0" smtClean="0"/>
            </a:br>
            <a:r>
              <a:rPr lang="en-US" sz="6000" b="1" u="sng" dirty="0" smtClean="0"/>
              <a:t>Stalin </a:t>
            </a:r>
            <a:r>
              <a:rPr lang="en-US" sz="6000" b="1" u="sng" dirty="0"/>
              <a:t>in </a:t>
            </a:r>
            <a:r>
              <a:rPr lang="en-US" sz="6000" b="1" u="sng" dirty="0" smtClean="0"/>
              <a:t>Russia (USSR)</a:t>
            </a:r>
            <a:r>
              <a:rPr lang="en-US" sz="6000" b="1" u="sng" dirty="0"/>
              <a:t/>
            </a:r>
            <a:br>
              <a:rPr lang="en-US" sz="6000" b="1" u="sng" dirty="0"/>
            </a:br>
            <a:endParaRPr lang="en-US" sz="60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66800"/>
            <a:ext cx="5181600" cy="5791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By 1917, after the Russian Revolution, the country was called the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of Soviet Socialists Republics </a:t>
            </a:r>
            <a:r>
              <a:rPr lang="en-US" sz="3600" b="1" i="1" dirty="0" smtClean="0"/>
              <a:t>(USSR).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Stalin</a:t>
            </a:r>
            <a:r>
              <a:rPr lang="en-US" sz="3600" b="1" u="sng" dirty="0" smtClean="0"/>
              <a:t>:</a:t>
            </a:r>
            <a:r>
              <a:rPr lang="en-US" sz="3600" b="1" dirty="0" smtClean="0"/>
              <a:t> leader</a:t>
            </a:r>
            <a:endParaRPr lang="en-US" sz="36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iantbomb.com/uploads/scale_small/3/32849/2163825-jstal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b="8621"/>
          <a:stretch/>
        </p:blipFill>
        <p:spPr bwMode="auto">
          <a:xfrm>
            <a:off x="4295447" y="1066800"/>
            <a:ext cx="4819650" cy="55704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6000" b="1" u="sng" dirty="0" smtClean="0"/>
              <a:t/>
            </a:r>
            <a:br>
              <a:rPr lang="en-US" sz="6000" b="1" u="sng" dirty="0" smtClean="0"/>
            </a:br>
            <a:r>
              <a:rPr lang="en-US" sz="6000" b="1" u="sng" dirty="0" smtClean="0"/>
              <a:t>Stalin </a:t>
            </a:r>
            <a:r>
              <a:rPr lang="en-US" sz="6000" b="1" u="sng" dirty="0"/>
              <a:t>in </a:t>
            </a:r>
            <a:r>
              <a:rPr lang="en-US" sz="6000" b="1" u="sng" dirty="0" smtClean="0"/>
              <a:t>Russia (USSR)</a:t>
            </a:r>
            <a:r>
              <a:rPr lang="en-US" sz="6000" b="1" u="sng" dirty="0"/>
              <a:t/>
            </a:r>
            <a:br>
              <a:rPr lang="en-US" sz="6000" b="1" u="sng" dirty="0"/>
            </a:br>
            <a:endParaRPr lang="en-US" sz="6000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66800"/>
            <a:ext cx="4724400" cy="5791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Pushed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communism </a:t>
            </a:r>
            <a:r>
              <a:rPr lang="en-US" sz="3600" b="1" dirty="0" smtClean="0"/>
              <a:t>ruthlessly and </a:t>
            </a:r>
            <a:r>
              <a:rPr lang="en-US" sz="3600" b="1" dirty="0"/>
              <a:t>forcefully killing 8-10 </a:t>
            </a:r>
            <a:r>
              <a:rPr lang="en-US" sz="3600" b="1" dirty="0" smtClean="0"/>
              <a:t>million </a:t>
            </a:r>
            <a:r>
              <a:rPr lang="en-US" sz="3600" b="1" dirty="0"/>
              <a:t>Russians</a:t>
            </a:r>
            <a:r>
              <a:rPr lang="en-US" sz="3600" b="1" dirty="0" smtClean="0"/>
              <a:t>.</a:t>
            </a:r>
          </a:p>
          <a:p>
            <a:r>
              <a:rPr lang="en-US" sz="3600" b="1" dirty="0"/>
              <a:t>R</a:t>
            </a:r>
            <a:r>
              <a:rPr lang="en-US" sz="3600" b="1" dirty="0" smtClean="0"/>
              <a:t>esponsible for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deaths </a:t>
            </a:r>
            <a:r>
              <a:rPr lang="en-US" sz="3600" b="1" dirty="0" smtClean="0"/>
              <a:t>than any other in human history.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9553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76550"/>
            <a:ext cx="8229600" cy="1143000"/>
          </a:xfrm>
          <a:solidFill>
            <a:schemeClr val="bg1">
              <a:alpha val="74000"/>
            </a:scheme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en-US" b="1" dirty="0" smtClean="0"/>
              <a:t>Stalin’s mug shot after being arrested as a Communist in his early years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3" y="46038"/>
            <a:ext cx="9028637" cy="1630362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Rise of Dictators</a:t>
            </a:r>
            <a:br>
              <a:rPr lang="en-US" sz="4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4000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Causes</a:t>
            </a:r>
            <a:endParaRPr lang="en-US" sz="4000" i="1" u="sng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810000"/>
          </a:xfrm>
          <a:solidFill>
            <a:schemeClr val="bg1">
              <a:alpha val="39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en-US" dirty="0" smtClean="0">
                <a:ln w="6600">
                  <a:solidFill>
                    <a:schemeClr val="tx1"/>
                  </a:solidFill>
                  <a:prstDash val="solid"/>
                </a:ln>
              </a:rPr>
              <a:t>The </a:t>
            </a:r>
            <a:r>
              <a:rPr lang="en-US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Treaty of Versailles </a:t>
            </a:r>
            <a:r>
              <a:rPr lang="en-US" dirty="0" smtClean="0">
                <a:ln w="6600">
                  <a:solidFill>
                    <a:schemeClr val="tx1"/>
                  </a:solidFill>
                  <a:prstDash val="solid"/>
                </a:ln>
              </a:rPr>
              <a:t>wasn’t fair</a:t>
            </a:r>
          </a:p>
          <a:p>
            <a:r>
              <a:rPr lang="en-US" dirty="0" smtClean="0">
                <a:ln w="6600">
                  <a:solidFill>
                    <a:schemeClr val="tx1"/>
                  </a:solidFill>
                  <a:prstDash val="solid"/>
                </a:ln>
              </a:rPr>
              <a:t>The world-wide </a:t>
            </a:r>
            <a:r>
              <a:rPr lang="en-US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Depression </a:t>
            </a:r>
            <a:r>
              <a:rPr lang="en-US" dirty="0" smtClean="0">
                <a:ln w="6600">
                  <a:solidFill>
                    <a:schemeClr val="tx1"/>
                  </a:solidFill>
                  <a:prstDash val="solid"/>
                </a:ln>
              </a:rPr>
              <a:t>made matters far worse</a:t>
            </a:r>
          </a:p>
          <a:p>
            <a:r>
              <a:rPr lang="en-US" dirty="0" smtClean="0">
                <a:ln w="6600">
                  <a:solidFill>
                    <a:schemeClr val="tx1"/>
                  </a:solidFill>
                  <a:prstDash val="solid"/>
                </a:ln>
              </a:rPr>
              <a:t>Desperate people = more willing to believe that a </a:t>
            </a:r>
            <a:r>
              <a:rPr lang="en-US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person </a:t>
            </a:r>
            <a:r>
              <a:rPr lang="en-US" dirty="0" smtClean="0">
                <a:ln w="6600">
                  <a:solidFill>
                    <a:schemeClr val="tx1"/>
                  </a:solidFill>
                  <a:prstDash val="solid"/>
                </a:ln>
              </a:rPr>
              <a:t>can solve problems</a:t>
            </a:r>
          </a:p>
          <a:p>
            <a:r>
              <a:rPr lang="en-US" dirty="0" smtClean="0">
                <a:ln w="6600">
                  <a:solidFill>
                    <a:schemeClr val="tx1"/>
                  </a:solidFill>
                  <a:prstDash val="solid"/>
                </a:ln>
              </a:rPr>
              <a:t>After WWI, </a:t>
            </a:r>
            <a:r>
              <a:rPr lang="en-US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totalitarian </a:t>
            </a:r>
            <a:r>
              <a:rPr lang="en-US" dirty="0" smtClean="0">
                <a:ln w="6600">
                  <a:solidFill>
                    <a:schemeClr val="tx1"/>
                  </a:solidFill>
                  <a:prstDash val="solid"/>
                </a:ln>
              </a:rPr>
              <a:t>dictators began to emerge in Europe and Asia</a:t>
            </a:r>
            <a:endParaRPr lang="en-US" dirty="0">
              <a:ln w="6600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1125200" cy="834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4600" y="1563469"/>
            <a:ext cx="3352800" cy="646331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STALIN     LENIN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04800"/>
            <a:ext cx="4495800" cy="6553200"/>
          </a:xfrm>
        </p:spPr>
        <p:txBody>
          <a:bodyPr>
            <a:normAutofit/>
          </a:bodyPr>
          <a:lstStyle/>
          <a:p>
            <a:r>
              <a:rPr lang="en-US" b="1" dirty="0" smtClean="0"/>
              <a:t>Stalin was the most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ruthless </a:t>
            </a:r>
            <a:r>
              <a:rPr lang="en-US" b="1" dirty="0" smtClean="0"/>
              <a:t>of all the dictators towards his own people.  If he didn’t trust you…he killed you…and then photo shopped you.  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0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6482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Stalin’s Siberian Labor Camps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382000" cy="582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81200"/>
            <a:ext cx="506849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70" y="38100"/>
            <a:ext cx="4511130" cy="667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-76200" y="1447800"/>
            <a:ext cx="48006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Vrinda" panose="020B0502040204020203" pitchFamily="34" charset="0"/>
              </a:rPr>
              <a:t>Born </a:t>
            </a:r>
            <a:r>
              <a:rPr lang="en-US" dirty="0">
                <a:solidFill>
                  <a:schemeClr val="bg1"/>
                </a:solidFill>
                <a:latin typeface="Vrinda" panose="020B0502040204020203" pitchFamily="34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latin typeface="Vrinda" panose="020B0502040204020203" pitchFamily="34" charset="0"/>
              </a:rPr>
              <a:t>Tokyo, 1901</a:t>
            </a:r>
            <a:r>
              <a:rPr lang="en-US" dirty="0">
                <a:solidFill>
                  <a:schemeClr val="bg1"/>
                </a:solidFill>
                <a:latin typeface="Vrinda" panose="020B0502040204020203" pitchFamily="34" charset="0"/>
              </a:rPr>
              <a:t>, the eldest son of Crown Prince Yoshihito. </a:t>
            </a:r>
            <a:endParaRPr lang="en-US" dirty="0" smtClean="0">
              <a:solidFill>
                <a:schemeClr val="bg1"/>
              </a:solidFill>
              <a:latin typeface="Vrinda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Vrinda" panose="020B0502040204020203" pitchFamily="34" charset="0"/>
              </a:rPr>
              <a:t>Emperor </a:t>
            </a:r>
            <a:r>
              <a:rPr lang="en-US" dirty="0">
                <a:solidFill>
                  <a:schemeClr val="bg1"/>
                </a:solidFill>
                <a:latin typeface="Vrinda" panose="020B0502040204020203" pitchFamily="34" charset="0"/>
              </a:rPr>
              <a:t>of Japan </a:t>
            </a:r>
            <a:r>
              <a:rPr lang="en-US" dirty="0" smtClean="0">
                <a:solidFill>
                  <a:schemeClr val="bg1"/>
                </a:solidFill>
                <a:latin typeface="Vrinda" panose="020B0502040204020203" pitchFamily="34" charset="0"/>
              </a:rPr>
              <a:t>(1926 -1989)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Vrinda" panose="020B0502040204020203" pitchFamily="34" charset="0"/>
              </a:rPr>
              <a:t>His </a:t>
            </a:r>
            <a:r>
              <a:rPr lang="en-US" dirty="0">
                <a:solidFill>
                  <a:schemeClr val="bg1"/>
                </a:solidFill>
                <a:latin typeface="Vrinda" panose="020B0502040204020203" pitchFamily="34" charset="0"/>
              </a:rPr>
              <a:t>role in Japan’s government in </a:t>
            </a:r>
            <a:r>
              <a:rPr lang="en-US" dirty="0" smtClean="0">
                <a:solidFill>
                  <a:schemeClr val="bg1"/>
                </a:solidFill>
                <a:latin typeface="Vrinda" panose="020B0502040204020203" pitchFamily="34" charset="0"/>
              </a:rPr>
              <a:t>WWII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20B0502040204020203" pitchFamily="34" charset="0"/>
              </a:rPr>
              <a:t>highly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20B0502040204020203" pitchFamily="34" charset="0"/>
              </a:rPr>
              <a:t>important</a:t>
            </a:r>
            <a:r>
              <a:rPr lang="en-US" dirty="0">
                <a:solidFill>
                  <a:schemeClr val="bg1"/>
                </a:solidFill>
                <a:latin typeface="Vrinda" panose="020B0502040204020203" pitchFamily="34" charset="0"/>
              </a:rPr>
              <a:t>.</a:t>
            </a:r>
          </a:p>
        </p:txBody>
      </p:sp>
      <p:pic>
        <p:nvPicPr>
          <p:cNvPr id="5125" name="Picture 5" descr="picts_hir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4648200" y="202746"/>
            <a:ext cx="4495800" cy="6502854"/>
          </a:xfrm>
          <a:noFill/>
          <a:ln/>
          <a:effectLst>
            <a:outerShdw dist="35921" dir="2700000" algn="ctr" rotWithShape="0">
              <a:srgbClr val="808080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5105400" cy="140176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Meet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Japanese </a:t>
            </a:r>
            <a:b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Emperor </a:t>
            </a: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Hirohito</a:t>
            </a:r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813220993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 bldLvl="5"/>
      <p:bldP spid="5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41763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Militarists Control Japan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71600"/>
            <a:ext cx="41910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Being an island, Japan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lacks many resources</a:t>
            </a:r>
          </a:p>
          <a:p>
            <a:r>
              <a:rPr lang="en-US" b="1" dirty="0" smtClean="0"/>
              <a:t>In the Depression other countries crushed Japan because they rely on many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imports</a:t>
            </a:r>
            <a:r>
              <a:rPr lang="en-US" b="1" dirty="0" smtClean="0"/>
              <a:t>.</a:t>
            </a:r>
          </a:p>
        </p:txBody>
      </p:sp>
      <p:pic>
        <p:nvPicPr>
          <p:cNvPr id="4098" name="Picture 2" descr="http://www.fasttrackteaching.com/ftap/T_M16_JapWW2CP300g15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r="19671" b="5366"/>
          <a:stretch/>
        </p:blipFill>
        <p:spPr bwMode="auto">
          <a:xfrm>
            <a:off x="4189412" y="1447800"/>
            <a:ext cx="4797425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471" y="3276600"/>
            <a:ext cx="1944316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41763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Japan Occupies </a:t>
            </a:r>
            <a:r>
              <a:rPr lang="en-US" sz="5400" b="1" dirty="0"/>
              <a:t>Manchuria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0"/>
            <a:ext cx="4189412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military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over </a:t>
            </a:r>
            <a:r>
              <a:rPr lang="en-US" b="1" dirty="0" smtClean="0"/>
              <a:t>the government</a:t>
            </a:r>
          </a:p>
          <a:p>
            <a:r>
              <a:rPr lang="en-US" b="1" dirty="0" smtClean="0"/>
              <a:t>Believed the only way Japan could prosper is if they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</a:t>
            </a:r>
            <a:r>
              <a:rPr lang="en-US" b="1" dirty="0" smtClean="0"/>
              <a:t>more of Asia</a:t>
            </a:r>
          </a:p>
          <a:p>
            <a:r>
              <a:rPr lang="en-US" b="1" dirty="0" smtClean="0"/>
              <a:t>1931 – Japan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invaded </a:t>
            </a:r>
            <a:r>
              <a:rPr lang="en-US" b="1" dirty="0" smtClean="0"/>
              <a:t>Manchuria, China for its resources</a:t>
            </a:r>
            <a:endParaRPr lang="en-US" b="1" dirty="0"/>
          </a:p>
        </p:txBody>
      </p:sp>
      <p:pic>
        <p:nvPicPr>
          <p:cNvPr id="7" name="Picture 2" descr="http://www.fasttrackteaching.com/ftap/T_M16_JapWW2CP300g15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r="19671" b="5366"/>
          <a:stretch/>
        </p:blipFill>
        <p:spPr bwMode="auto">
          <a:xfrm>
            <a:off x="4189412" y="1447800"/>
            <a:ext cx="4797425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181350"/>
            <a:ext cx="1423987" cy="948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Oval 1"/>
          <p:cNvSpPr/>
          <p:nvPr/>
        </p:nvSpPr>
        <p:spPr>
          <a:xfrm>
            <a:off x="5216524" y="2286000"/>
            <a:ext cx="1371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0493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717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E2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apan" pitchFamily="34" charset="0"/>
              </a:rPr>
              <a:t>Japan Annexes Korea</a:t>
            </a:r>
          </a:p>
        </p:txBody>
      </p:sp>
      <p:pic>
        <p:nvPicPr>
          <p:cNvPr id="4099" name="Picture 3" descr="japan_tramples_ko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8400"/>
            <a:ext cx="7620000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0220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anose="020B0503020202020204" pitchFamily="34" charset="0"/>
              </a:defRPr>
            </a:lvl9pPr>
          </a:lstStyle>
          <a:p>
            <a:pPr eaLnBrk="1" hangingPunct="1"/>
            <a:r>
              <a:rPr lang="en-US" sz="2600" b="1">
                <a:solidFill>
                  <a:srgbClr val="99FF33"/>
                </a:solidFill>
              </a:rPr>
              <a:t>Review:</a:t>
            </a:r>
          </a:p>
          <a:p>
            <a:pPr eaLnBrk="1" hangingPunct="1"/>
            <a:r>
              <a:rPr lang="en-US" sz="2600" b="1">
                <a:solidFill>
                  <a:srgbClr val="99FF33"/>
                </a:solidFill>
              </a:rPr>
              <a:t>1)</a:t>
            </a:r>
            <a:r>
              <a:rPr lang="en-US" sz="2600" b="1">
                <a:solidFill>
                  <a:schemeClr val="bg1"/>
                </a:solidFill>
              </a:rPr>
              <a:t> </a:t>
            </a:r>
            <a:r>
              <a:rPr lang="en-US" sz="2600" b="1" u="sng">
                <a:solidFill>
                  <a:srgbClr val="FFFF00"/>
                </a:solidFill>
              </a:rPr>
              <a:t>Manchuria Incident (1931)</a:t>
            </a:r>
            <a:r>
              <a:rPr lang="en-US" sz="2600" b="1">
                <a:solidFill>
                  <a:schemeClr val="bg1"/>
                </a:solidFill>
              </a:rPr>
              <a:t>: Ultranationalist take over democracy, military </a:t>
            </a:r>
            <a:r>
              <a:rPr lang="en-US" sz="2600" b="1"/>
              <a:t>fakes attack on </a:t>
            </a:r>
            <a:r>
              <a:rPr lang="en-US" sz="2600" b="1">
                <a:solidFill>
                  <a:schemeClr val="bg1"/>
                </a:solidFill>
              </a:rPr>
              <a:t>Jap. railroad in Chinese Manchuria, Jap invades. </a:t>
            </a:r>
          </a:p>
          <a:p>
            <a:pPr eaLnBrk="1" hangingPunct="1"/>
            <a:r>
              <a:rPr lang="en-US" sz="2600" b="1">
                <a:solidFill>
                  <a:srgbClr val="99FF33"/>
                </a:solidFill>
              </a:rPr>
              <a:t>2)</a:t>
            </a:r>
            <a:r>
              <a:rPr lang="en-US" sz="2600" b="1">
                <a:solidFill>
                  <a:schemeClr val="bg1"/>
                </a:solidFill>
              </a:rPr>
              <a:t> </a:t>
            </a:r>
            <a:r>
              <a:rPr lang="en-US" sz="2600" b="1" u="sng">
                <a:solidFill>
                  <a:srgbClr val="FFFF00"/>
                </a:solidFill>
              </a:rPr>
              <a:t>Japan Invades Rest of China (1937)</a:t>
            </a:r>
            <a:r>
              <a:rPr lang="en-US" sz="2600" b="1">
                <a:solidFill>
                  <a:schemeClr val="bg1"/>
                </a:solidFill>
              </a:rPr>
              <a:t>: KMT forced to join with CCP to fight Japan.</a:t>
            </a:r>
          </a:p>
          <a:p>
            <a:pPr eaLnBrk="1" hangingPunct="1"/>
            <a:endParaRPr lang="en-US" sz="2600" b="1">
              <a:solidFill>
                <a:schemeClr val="bg1"/>
              </a:solidFill>
            </a:endParaRPr>
          </a:p>
          <a:p>
            <a:pPr eaLnBrk="1" hangingPunct="1"/>
            <a:endParaRPr lang="en-US" sz="2600" b="1">
              <a:solidFill>
                <a:schemeClr val="bg1"/>
              </a:solidFill>
            </a:endParaRPr>
          </a:p>
          <a:p>
            <a:pPr eaLnBrk="1" hangingPunct="1"/>
            <a:r>
              <a:rPr lang="en-US" sz="2600">
                <a:solidFill>
                  <a:srgbClr val="FF3300"/>
                </a:solidFill>
              </a:rPr>
              <a:t/>
            </a:r>
            <a:br>
              <a:rPr lang="en-US" sz="2600">
                <a:solidFill>
                  <a:srgbClr val="FF3300"/>
                </a:solidFill>
              </a:rPr>
            </a:br>
            <a:endParaRPr lang="en-US" sz="2600" b="1">
              <a:solidFill>
                <a:srgbClr val="FFFF00"/>
              </a:solidFill>
            </a:endParaRPr>
          </a:p>
          <a:p>
            <a:pPr eaLnBrk="1" hangingPunct="1"/>
            <a:endParaRPr lang="en-US" sz="2600">
              <a:solidFill>
                <a:srgbClr val="FF3300"/>
              </a:solidFill>
            </a:endParaRPr>
          </a:p>
          <a:p>
            <a:pPr eaLnBrk="1" hangingPunct="1"/>
            <a:endParaRPr lang="en-US" sz="2600">
              <a:solidFill>
                <a:schemeClr val="bg1"/>
              </a:solidFill>
            </a:endParaRPr>
          </a:p>
        </p:txBody>
      </p:sp>
      <p:pic>
        <p:nvPicPr>
          <p:cNvPr id="6147" name="Picture 2" descr="http://www.historyplace.com/worldhistory/genocide/map-japa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391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2269097" cy="1511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bg1">
              <a:lumMod val="65000"/>
              <a:alpha val="76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Very Soon Hitler, Mussolini, and the Japanese all entered into relationships.</a:t>
            </a:r>
            <a:br>
              <a:rPr lang="en-US" b="1" dirty="0" smtClean="0"/>
            </a:br>
            <a:r>
              <a:rPr lang="en-US" b="1" dirty="0" smtClean="0"/>
              <a:t>Eurasia was becoming very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81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1" y="3012470"/>
            <a:ext cx="1447800" cy="204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EmperorHirohito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053200" cy="26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Trouble in Europe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" y="2266950"/>
            <a:ext cx="4114800" cy="3394075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The Great Depression is worldwide - but especially hard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</a:t>
            </a:r>
          </a:p>
          <a:p>
            <a:pPr marL="400050" lvl="1" indent="0">
              <a:buNone/>
            </a:pPr>
            <a:r>
              <a:rPr lang="en-US" sz="3200" b="1" dirty="0"/>
              <a:t>(due to </a:t>
            </a:r>
            <a:r>
              <a:rPr lang="en-US" sz="3200" b="1" dirty="0" smtClean="0"/>
              <a:t>the 	</a:t>
            </a:r>
          </a:p>
          <a:p>
            <a:pPr marL="400050" lvl="1" indent="0">
              <a:buNone/>
            </a:pPr>
            <a:r>
              <a:rPr lang="en-US" sz="3200" b="1" dirty="0" smtClean="0"/>
              <a:t>Treaty of Versailles -$33 billion penalty)</a:t>
            </a:r>
          </a:p>
        </p:txBody>
      </p:sp>
      <p:pic>
        <p:nvPicPr>
          <p:cNvPr id="12290" name="Picture 2" descr="http://blogs.telegraph.co.uk/finance/files/2012/04/Weimar-republ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r="22467"/>
          <a:stretch/>
        </p:blipFill>
        <p:spPr bwMode="auto">
          <a:xfrm>
            <a:off x="3657600" y="1123950"/>
            <a:ext cx="5257800" cy="42310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7748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obinsonlibrary.com/history/history/worldwar2/graphics/nation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5791200" y="304800"/>
            <a:ext cx="14935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42767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Trouble in Europe - </a:t>
            </a:r>
            <a:r>
              <a:rPr lang="en-US" b="1" u="sng" dirty="0" smtClean="0"/>
              <a:t>Inflation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" y="1447800"/>
            <a:ext cx="3695700" cy="33940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u="sng" dirty="0" smtClean="0"/>
              <a:t>Inflation </a:t>
            </a:r>
            <a:r>
              <a:rPr lang="en-US" b="1" dirty="0" smtClean="0"/>
              <a:t>- a </a:t>
            </a:r>
            <a:r>
              <a:rPr lang="en-US" b="1" dirty="0"/>
              <a:t>rise in prices relative to money </a:t>
            </a:r>
            <a:r>
              <a:rPr lang="en-US" b="1" dirty="0" smtClean="0"/>
              <a:t>available.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In </a:t>
            </a:r>
            <a:r>
              <a:rPr lang="en-US" b="1" dirty="0"/>
              <a:t>other words, you can get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</a:t>
            </a:r>
            <a:r>
              <a:rPr lang="en-US" b="1" dirty="0"/>
              <a:t>for your money than you used to be able to get.</a:t>
            </a:r>
          </a:p>
        </p:txBody>
      </p:sp>
      <p:pic>
        <p:nvPicPr>
          <p:cNvPr id="12292" name="Picture 4" descr="http://www.royarden.com/blog/pictures/0,1020,1624604,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11478" r="10725"/>
          <a:stretch/>
        </p:blipFill>
        <p:spPr bwMode="auto">
          <a:xfrm>
            <a:off x="4267200" y="1447800"/>
            <a:ext cx="4648200" cy="4381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01623" y="1143000"/>
            <a:ext cx="4875677" cy="521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4867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dw.de/image/0,,15884048_303,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525847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Dictator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9981" y="1052513"/>
            <a:ext cx="3771900" cy="2590799"/>
          </a:xfrm>
          <a:solidFill>
            <a:schemeClr val="accent1">
              <a:lumMod val="20000"/>
              <a:lumOff val="80000"/>
              <a:alpha val="79000"/>
            </a:scheme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/>
              <a:t>Dictator </a:t>
            </a:r>
            <a:r>
              <a:rPr lang="en-US" b="1" dirty="0" smtClean="0"/>
              <a:t>- person </a:t>
            </a:r>
            <a:r>
              <a:rPr lang="en-US" b="1" dirty="0"/>
              <a:t>who rules a country with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authority </a:t>
            </a:r>
            <a:r>
              <a:rPr lang="en-US" b="1" dirty="0"/>
              <a:t>and often in a cruel or brutal way.</a:t>
            </a:r>
          </a:p>
        </p:txBody>
      </p:sp>
      <p:pic>
        <p:nvPicPr>
          <p:cNvPr id="15364" name="Picture 4" descr="http://cultfootball.com/wp-content/uploads/2013/01/kim_jong_il_surlypupp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20513" r="6227"/>
          <a:stretch/>
        </p:blipFill>
        <p:spPr bwMode="auto">
          <a:xfrm>
            <a:off x="6172200" y="914400"/>
            <a:ext cx="1905000" cy="26003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1714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blifetoday.files.wordpress.com/2011/12/naz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320543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beforeitsnews.com/contributor/upload/200338/images/Nazi_Reichsadl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"/>
            <a:ext cx="6934199" cy="51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57550" y="228600"/>
            <a:ext cx="2609850" cy="1143000"/>
          </a:xfrm>
          <a:solidFill>
            <a:srgbClr val="FF0000">
              <a:alpha val="70000"/>
            </a:srgbClr>
          </a:solidFill>
          <a:effectLst>
            <a:softEdge rad="127000"/>
          </a:effectLst>
        </p:spPr>
        <p:txBody>
          <a:bodyPr/>
          <a:lstStyle/>
          <a:p>
            <a:pPr eaLnBrk="1" hangingPunct="1"/>
            <a:r>
              <a:rPr lang="en-US" b="1" u="sng" dirty="0" smtClean="0"/>
              <a:t>Nazis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507456"/>
            <a:ext cx="3276600" cy="3664744"/>
          </a:xfrm>
          <a:solidFill>
            <a:srgbClr val="FF0000">
              <a:alpha val="84000"/>
            </a:srgb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Nazi - a </a:t>
            </a:r>
            <a:r>
              <a:rPr lang="en-US" dirty="0"/>
              <a:t>member of a German political party that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</a:t>
            </a:r>
            <a:r>
              <a:rPr lang="en-US" dirty="0"/>
              <a:t>Germany from 1933 to 1945 under Adolf Hitler</a:t>
            </a:r>
          </a:p>
        </p:txBody>
      </p:sp>
      <p:pic>
        <p:nvPicPr>
          <p:cNvPr id="23556" name="Picture 4" descr="http://ahitler.greyfalcon.us/pictures/Hitler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23103" y="2133600"/>
            <a:ext cx="3473297" cy="422393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15929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topnews.in/law/files/cpc_china_phot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21733" y="2547938"/>
            <a:ext cx="5028405" cy="4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28600"/>
            <a:ext cx="3733800" cy="1143000"/>
          </a:xfrm>
          <a:solidFill>
            <a:srgbClr val="FF0000">
              <a:alpha val="70000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eaLnBrk="1" hangingPunct="1"/>
            <a:r>
              <a:rPr lang="en-US" b="1" u="sng" dirty="0" smtClean="0"/>
              <a:t>Five Year Plan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575" y="1551214"/>
            <a:ext cx="4876800" cy="4086225"/>
          </a:xfrm>
          <a:solidFill>
            <a:srgbClr val="FF0000">
              <a:alpha val="73000"/>
            </a:srgb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/>
              <a:t>Five Year </a:t>
            </a:r>
            <a:r>
              <a:rPr lang="en-US" u="sng" dirty="0" smtClean="0"/>
              <a:t>Plan </a:t>
            </a:r>
            <a:r>
              <a:rPr lang="en-US" dirty="0" smtClean="0"/>
              <a:t>- any </a:t>
            </a:r>
            <a:r>
              <a:rPr lang="en-US" dirty="0"/>
              <a:t>plan for national economic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industrial </a:t>
            </a:r>
            <a:r>
              <a:rPr lang="en-US" dirty="0"/>
              <a:t>development specifying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</a:t>
            </a:r>
            <a:r>
              <a:rPr lang="en-US" dirty="0"/>
              <a:t>to be reached within a period of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years</a:t>
            </a:r>
            <a:r>
              <a:rPr lang="en-US" dirty="0"/>
              <a:t>, </a:t>
            </a:r>
            <a:r>
              <a:rPr lang="en-US" dirty="0" smtClean="0"/>
              <a:t>(practiced in the Soviet </a:t>
            </a:r>
            <a:r>
              <a:rPr lang="en-US" dirty="0"/>
              <a:t>Union and China. </a:t>
            </a:r>
          </a:p>
        </p:txBody>
      </p:sp>
      <p:pic>
        <p:nvPicPr>
          <p:cNvPr id="25602" name="Picture 2" descr="http://fiveyearplangame.org/FiveYearPlan/Welcome_files/shapeimag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207197" y="1371600"/>
            <a:ext cx="2657475" cy="19431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9566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Totalitarian Government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450" y="1676400"/>
            <a:ext cx="4076700" cy="3394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u="sng" dirty="0" smtClean="0"/>
              <a:t>Totalitarianism</a:t>
            </a:r>
            <a:r>
              <a:rPr lang="en-US" b="1" dirty="0" smtClean="0"/>
              <a:t> – a political party or group controlling </a:t>
            </a:r>
            <a:r>
              <a:rPr lang="en-US" b="1" dirty="0"/>
              <a:t>the people of a country in a very strict way with complete power that cannot be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opposed</a:t>
            </a:r>
          </a:p>
        </p:txBody>
      </p:sp>
      <p:pic>
        <p:nvPicPr>
          <p:cNvPr id="8" name="Picture 2" descr="http://fs203.jpe.ru/c6f3/1789765_888d20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r="25275"/>
          <a:stretch/>
        </p:blipFill>
        <p:spPr bwMode="auto">
          <a:xfrm>
            <a:off x="4552950" y="1447800"/>
            <a:ext cx="4419600" cy="47315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8906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9643" r="17858" b="50000"/>
          <a:stretch/>
        </p:blipFill>
        <p:spPr bwMode="auto">
          <a:xfrm>
            <a:off x="6058718" y="1082925"/>
            <a:ext cx="3282402" cy="328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4515" y="1082925"/>
            <a:ext cx="4792638" cy="5317875"/>
          </a:xfrm>
          <a:noFill/>
        </p:spPr>
        <p:txBody>
          <a:bodyPr>
            <a:noAutofit/>
          </a:bodyPr>
          <a:lstStyle/>
          <a:p>
            <a:r>
              <a:rPr lang="en-US" u="sng" dirty="0"/>
              <a:t>Fascism </a:t>
            </a:r>
            <a:r>
              <a:rPr lang="en-US" dirty="0"/>
              <a:t>- a way of organizing a society ruled by a </a:t>
            </a:r>
            <a:r>
              <a:rPr lang="en-US" dirty="0" smtClean="0"/>
              <a:t>dictator, the people are </a:t>
            </a:r>
            <a:r>
              <a:rPr lang="en-US" dirty="0"/>
              <a:t>not allowed to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disagree </a:t>
            </a:r>
            <a:r>
              <a:rPr lang="en-US" dirty="0"/>
              <a:t>with the government</a:t>
            </a:r>
          </a:p>
          <a:p>
            <a:r>
              <a:rPr lang="en-US" dirty="0" smtClean="0"/>
              <a:t>Fascism </a:t>
            </a:r>
            <a:r>
              <a:rPr lang="en-US" dirty="0"/>
              <a:t>believes </a:t>
            </a:r>
            <a:r>
              <a:rPr lang="en-US" dirty="0" smtClean="0"/>
              <a:t>the </a:t>
            </a:r>
            <a:r>
              <a:rPr lang="en-US" dirty="0"/>
              <a:t>country is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important </a:t>
            </a:r>
            <a:r>
              <a:rPr lang="en-US" dirty="0"/>
              <a:t>than the person</a:t>
            </a:r>
            <a:r>
              <a:rPr lang="en-US" dirty="0" smtClean="0"/>
              <a:t>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u="sng" dirty="0" smtClean="0">
                <a:solidFill>
                  <a:schemeClr val="tx1"/>
                </a:solidFill>
                <a:latin typeface="Goudy Stout" panose="0202090407030B020401" pitchFamily="18" charset="0"/>
              </a:rPr>
              <a:t>Fascism</a:t>
            </a:r>
            <a:r>
              <a:rPr lang="en-US" sz="6000" dirty="0" smtClean="0">
                <a:solidFill>
                  <a:schemeClr val="tx1"/>
                </a:solidFill>
                <a:latin typeface="Goudy Stout" panose="0202090407030B020401" pitchFamily="18" charset="0"/>
              </a:rPr>
              <a:t>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7156" y="1828800"/>
            <a:ext cx="2782292" cy="38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5" descr="mussoli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1967" y="4112808"/>
            <a:ext cx="2101126" cy="285821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mperorHirohitoLar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l="31527" t="-1" r="27094" b="46275"/>
          <a:stretch/>
        </p:blipFill>
        <p:spPr bwMode="auto">
          <a:xfrm>
            <a:off x="6559323" y="3974463"/>
            <a:ext cx="2584677" cy="288353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30485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3943</TotalTime>
  <Words>705</Words>
  <Application>Microsoft Office PowerPoint</Application>
  <PresentationFormat>On-screen Show (4:3)</PresentationFormat>
  <Paragraphs>88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World At War Rise of Dictators </vt:lpstr>
      <vt:lpstr>The Rise of Dictators Causes</vt:lpstr>
      <vt:lpstr>Trouble in Europe</vt:lpstr>
      <vt:lpstr>Trouble in Europe - Inflation</vt:lpstr>
      <vt:lpstr>Dictator</vt:lpstr>
      <vt:lpstr>Nazis</vt:lpstr>
      <vt:lpstr>Five Year Plan</vt:lpstr>
      <vt:lpstr>Totalitarian Government</vt:lpstr>
      <vt:lpstr>Fascism </vt:lpstr>
      <vt:lpstr> Mussolini in Italy </vt:lpstr>
      <vt:lpstr>ADOLF HITLER</vt:lpstr>
      <vt:lpstr> Hitler in Germany </vt:lpstr>
      <vt:lpstr> Hitler in Germany </vt:lpstr>
      <vt:lpstr> Hitler in Germany </vt:lpstr>
      <vt:lpstr>The “Master” Race </vt:lpstr>
      <vt:lpstr>Slide 16</vt:lpstr>
      <vt:lpstr> Stalin in Russia (USSR) </vt:lpstr>
      <vt:lpstr> Stalin in Russia (USSR) </vt:lpstr>
      <vt:lpstr>Stalin’s mug shot after being arrested as a Communist in his early years</vt:lpstr>
      <vt:lpstr>Slide 20</vt:lpstr>
      <vt:lpstr>Stalin was the most ruthless of all the dictators towards his own people.  If he didn’t trust you…he killed you…and then photo shopped you.  </vt:lpstr>
      <vt:lpstr>Stalin’s Siberian Labor Camps</vt:lpstr>
      <vt:lpstr>Slide 23</vt:lpstr>
      <vt:lpstr>Meet Japanese  Emperor Hirohito</vt:lpstr>
      <vt:lpstr>Militarists Control Japan</vt:lpstr>
      <vt:lpstr>Japan Occupies Manchuria</vt:lpstr>
      <vt:lpstr>Slide 27</vt:lpstr>
      <vt:lpstr>Slide 28</vt:lpstr>
      <vt:lpstr>Very Soon Hitler, Mussolini, and the Japanese all entered into relationships. Eurasia was becoming very dangerous. 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A World in Flames</dc:title>
  <dc:creator>Dycus Laptop</dc:creator>
  <cp:lastModifiedBy>stephaniew.lee</cp:lastModifiedBy>
  <cp:revision>41</cp:revision>
  <dcterms:created xsi:type="dcterms:W3CDTF">2015-03-21T22:48:51Z</dcterms:created>
  <dcterms:modified xsi:type="dcterms:W3CDTF">2015-03-23T11:08:43Z</dcterms:modified>
</cp:coreProperties>
</file>